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96" r:id="rId20"/>
    <p:sldId id="498" r:id="rId21"/>
    <p:sldId id="499" r:id="rId22"/>
    <p:sldId id="484" r:id="rId23"/>
    <p:sldId id="485" r:id="rId24"/>
    <p:sldId id="493" r:id="rId25"/>
    <p:sldId id="487" r:id="rId26"/>
    <p:sldId id="494" r:id="rId27"/>
    <p:sldId id="489" r:id="rId28"/>
    <p:sldId id="490" r:id="rId29"/>
    <p:sldId id="491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96"/>
            <p14:sldId id="498"/>
            <p14:sldId id="499"/>
            <p14:sldId id="484"/>
            <p14:sldId id="485"/>
            <p14:sldId id="493"/>
            <p14:sldId id="487"/>
            <p14:sldId id="494"/>
            <p14:sldId id="489"/>
            <p14:sldId id="490"/>
            <p14:sldId id="49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91396" autoAdjust="0"/>
  </p:normalViewPr>
  <p:slideViewPr>
    <p:cSldViewPr snapToGrid="0">
      <p:cViewPr varScale="1">
        <p:scale>
          <a:sx n="55" d="100"/>
          <a:sy n="55" d="100"/>
        </p:scale>
        <p:origin x="1212" y="42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4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matthias.barkowsk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youtube.com/watch?v=wJQQFUcHO5U&amp;feature=emb_rel_e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png"/><Relationship Id="rId4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5" Type="http://schemas.openxmlformats.org/officeDocument/2006/relationships/image" Target="../media/image44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0.png"/><Relationship Id="rId5" Type="http://schemas.openxmlformats.org/officeDocument/2006/relationships/image" Target="../media/image48.png"/><Relationship Id="rId10" Type="http://schemas.openxmlformats.org/officeDocument/2006/relationships/image" Target="../media/image48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21/22)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dirty="0">
                <a:ea typeface="ＭＳ Ｐゴシック" charset="-128"/>
              </a:rPr>
              <a:t>Christian Medeiros Adriano 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 Matthias </a:t>
            </a:r>
            <a:r>
              <a:rPr lang="en-US" altLang="x-none" sz="1200" dirty="0" err="1">
                <a:ea typeface="ＭＳ Ｐゴシック" charset="-128"/>
              </a:rPr>
              <a:t>Barkowski</a:t>
            </a:r>
            <a:r>
              <a:rPr lang="en-US" altLang="x-none" sz="1200" dirty="0">
                <a:ea typeface="ＭＳ Ｐゴシック" charset="-128"/>
              </a:rPr>
              <a:t> (</a:t>
            </a:r>
            <a:r>
              <a:rPr lang="en-US" altLang="x-none" sz="1200" dirty="0">
                <a:ea typeface="ＭＳ Ｐゴシック" charset="-128"/>
                <a:hlinkClick r:id="rId5"/>
              </a:rPr>
              <a:t>matthias.barkowski@hpi.de</a:t>
            </a:r>
            <a:r>
              <a:rPr lang="en-US" altLang="x-none" sz="12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one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2-layer GCN,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2-layer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AB70F-AB29-483C-AC21-891299DCAC30}"/>
              </a:ext>
            </a:extLst>
          </p:cNvPr>
          <p:cNvSpPr txBox="1"/>
          <p:nvPr/>
        </p:nvSpPr>
        <p:spPr bwMode="gray">
          <a:xfrm>
            <a:off x="142246" y="6422119"/>
            <a:ext cx="1131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Zack </a:t>
            </a:r>
            <a:r>
              <a:rPr lang="en-US" sz="1400" dirty="0" err="1"/>
              <a:t>Jost</a:t>
            </a:r>
            <a:r>
              <a:rPr lang="en-US" sz="1400" dirty="0"/>
              <a:t>, Short Lectures -</a:t>
            </a:r>
            <a:r>
              <a:rPr lang="x-none" sz="1400" dirty="0">
                <a:hlinkClick r:id="rId7"/>
              </a:rPr>
              <a:t>Intro to Relational - Graph Convolutional Networks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 (adds the non-linearity)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allow to compute the aggregate feature representation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as vector-matrix product. Computationally, this weighted sum is obtained by using the Adjacency matrix to adjust or weight the features of a node by its he connectivity (edges or neighbors).</a:t>
                </a:r>
              </a:p>
              <a:p>
                <a:endParaRPr lang="en-US" dirty="0"/>
              </a:p>
              <a:p>
                <a:r>
                  <a:rPr lang="en-US" dirty="0"/>
                  <a:t>The contribution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in the feature aggregation depends on value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column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row of A. Because A is the adjacency matrix, if this value is 1, then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is a neighbor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  <a:blipFill>
                <a:blip r:embed="rId3"/>
                <a:stretch>
                  <a:fillRect l="-1275" t="-27128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6568440" y="4659769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6583680" y="5344654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7292342" y="4907281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6705600" y="4907281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6817827" y="5118546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6537960" y="5636673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7292342" y="522541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6141720" y="4864158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7115389" y="5526974"/>
            <a:ext cx="349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613410" y="46425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1238359" y="4625643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904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sz="1800" dirty="0"/>
                  <a:t>Where D is a diagonal matrix called the degree matrix, which has in its diagonal the degree of each node and zero in all other positions outside the diagonal. The inverse of D is still a diagonal matrix. This allow to remove first summation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When we divide the Adjacency matrix A by the degree matrix D, we obtain an average of the connections for each node, for example, if a node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has two connections, then it will get 0.5 in for each of the edges (or position in the A matrix). Hence, now we are multiplying the features by this averaged connection. </a:t>
                </a:r>
                <a:r>
                  <a:rPr lang="en-US" sz="1800" b="1" dirty="0"/>
                  <a:t>The consequence </a:t>
                </a:r>
                <a:r>
                  <a:rPr lang="en-US" sz="1800" dirty="0"/>
                  <a:t>is that neighbor nodes contribute individually (larger weight) to the aggregated feature of less connected nodes than of higher connect ones.</a:t>
                </a:r>
              </a:p>
              <a:p>
                <a:r>
                  <a:rPr lang="en-US" sz="1800" dirty="0"/>
                  <a:t>If one wants to include the features of the node itself, one can simply add 1 to the diagonal of the adjacency matrix A. Computationally this can be achieved by adding the identity matrix to the adjacency matrix,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  <a:blipFill>
                <a:blip r:embed="rId3"/>
                <a:stretch>
                  <a:fillRect l="-1275" t="-10638" r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954884" y="550551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922329" y="5992336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630991" y="555496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 flipH="1">
            <a:off x="9059489" y="5753022"/>
            <a:ext cx="32555" cy="239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156476" y="5766228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876609" y="6284355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630991" y="5873099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80369" y="5511840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285018" y="6110375"/>
            <a:ext cx="2001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359276" y="5464397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4176706" y="5434905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967814" y="5457930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-1</a:t>
            </a:r>
            <a:endParaRPr lang="en-US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074A7-D384-4936-9992-D02C223EFD97}"/>
              </a:ext>
            </a:extLst>
          </p:cNvPr>
          <p:cNvSpPr txBox="1"/>
          <p:nvPr/>
        </p:nvSpPr>
        <p:spPr bwMode="gray">
          <a:xfrm>
            <a:off x="3447135" y="5423571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0891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</p:spPr>
            <p:txBody>
              <a:bodyPr/>
              <a:lstStyle/>
              <a:p>
                <a:endParaRPr lang="en-US" b="1" dirty="0"/>
              </a:p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  <a:blipFill>
                <a:blip r:embed="rId3"/>
                <a:stretch>
                  <a:fillRect t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838045" y="4363888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853285" y="504877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561947" y="461140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8975205" y="4611400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087432" y="4822665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649586" y="5340792"/>
            <a:ext cx="737099" cy="145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(1,1.75)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561947" y="4929536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11325" y="456827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386685" y="5212270"/>
            <a:ext cx="200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173829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Ã</a:t>
            </a:r>
            <a:endParaRPr 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3907554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1041603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/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normalizes aggregated features so they remain roughly on the same scale as the input features. Another way to write is like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However, the spectral operation weighs neighbor in the weighted sum higher if they have a low-degree and vice versa. This is useful when low-degree neighbors carry more information than their high-degree counterparts.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blipFill>
                <a:blip r:embed="rId5"/>
                <a:stretch>
                  <a:fillRect l="-492" t="-1441" r="-800" b="-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89F3F71-4AD7-433B-9E25-D027DB1BCA5A}"/>
              </a:ext>
            </a:extLst>
          </p:cNvPr>
          <p:cNvSpPr txBox="1"/>
          <p:nvPr/>
        </p:nvSpPr>
        <p:spPr bwMode="gray">
          <a:xfrm>
            <a:off x="3075691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7409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i="0" dirty="0">
                    <a:latin typeface="+mj-lt"/>
                  </a:rPr>
                  <a:t>where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</a:t>
                </a:r>
                <a:r>
                  <a:rPr lang="en-US" b="1" dirty="0">
                    <a:latin typeface="Cambria Math" panose="02040503050406030204" pitchFamily="18" charset="0"/>
                  </a:rPr>
                  <a:t>node degree </a:t>
                </a:r>
                <a:r>
                  <a:rPr lang="en-US" dirty="0">
                    <a:latin typeface="Cambria Math" panose="02040503050406030204" pitchFamily="18" charset="0"/>
                  </a:rPr>
                  <a:t>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 b="-17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</a:t>
                </a:r>
                <a:r>
                  <a:rPr lang="en-US"/>
                  <a:t>the identity </a:t>
                </a:r>
                <a:r>
                  <a:rPr lang="en-US" dirty="0"/>
                  <a:t>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1AD632-0A79-8ABE-A07B-41CEE8830009}"/>
                  </a:ext>
                </a:extLst>
              </p:cNvPr>
              <p:cNvSpPr txBox="1"/>
              <p:nvPr/>
            </p:nvSpPr>
            <p:spPr bwMode="gray">
              <a:xfrm>
                <a:off x="262518" y="3193925"/>
                <a:ext cx="8954951" cy="252928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u="sng" dirty="0">
                    <a:latin typeface="+mj-lt"/>
                  </a:rPr>
                  <a:t>However, computing this does not scale</a:t>
                </a:r>
                <a:r>
                  <a:rPr lang="en-US" sz="18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1AD632-0A79-8ABE-A07B-41CEE8830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518" y="3193925"/>
                <a:ext cx="8954951" cy="2529282"/>
              </a:xfrm>
              <a:prstGeom prst="rect">
                <a:avLst/>
              </a:prstGeo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194987" y="929405"/>
                <a:ext cx="10769104" cy="2313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latin typeface="+mj-lt"/>
                  </a:rPr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>
                    <a:latin typeface="+mj-lt"/>
                  </a:rPr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b="0" dirty="0">
                  <a:latin typeface="+mj-lt"/>
                </a:endParaRPr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/>
                  <a:t>, 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>
                              <a:latin typeface="+mj-lt"/>
                            </a:rPr>
                          </m:ctrlPr>
                        </m:sSupPr>
                        <m:e>
                          <m:r>
                            <a:rPr lang="en-US">
                              <a:latin typeface="+mj-lt"/>
                            </a:rPr>
                            <m:t>𝐿</m:t>
                          </m:r>
                          <m:r>
                            <a:rPr lang="en-US">
                              <a:latin typeface="+mj-lt"/>
                            </a:rPr>
                            <m:t>=</m:t>
                          </m:r>
                          <m:r>
                            <a:rPr lang="en-US">
                              <a:latin typeface="+mj-lt"/>
                            </a:rPr>
                            <m:t>𝐼</m:t>
                          </m:r>
                          <m:r>
                            <a:rPr lang="en-US">
                              <a:latin typeface="+mj-lt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>
                                  <a:latin typeface="+mj-lt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+mj-lt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>
                              <a:latin typeface="+mj-lt"/>
                            </a:rPr>
                            <m:t>−</m:t>
                          </m:r>
                          <m:f>
                            <m:fPr>
                              <m:ctrlPr>
                                <a:rPr lang="en-US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+mj-l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+mj-lt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>
                          <a:latin typeface="+mj-lt"/>
                        </a:rPr>
                        <m:t>∗</m:t>
                      </m:r>
                      <m:r>
                        <a:rPr lang="en-US">
                          <a:latin typeface="+mj-lt"/>
                        </a:rPr>
                        <m:t>𝐴</m:t>
                      </m:r>
                      <m:r>
                        <a:rPr lang="en-US">
                          <a:latin typeface="+mj-lt"/>
                        </a:rPr>
                        <m:t>∗</m:t>
                      </m:r>
                      <m:sSup>
                        <m:sSupPr>
                          <m:ctrlPr>
                            <a:rPr lang="en-US">
                              <a:latin typeface="+mj-lt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>
                                  <a:latin typeface="+mj-lt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+mj-lt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>
                              <a:latin typeface="+mj-lt"/>
                            </a:rPr>
                            <m:t>−</m:t>
                          </m:r>
                          <m:f>
                            <m:fPr>
                              <m:ctrlPr>
                                <a:rPr lang="en-US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+mj-l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+mj-lt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>
                          <a:latin typeface="+mj-lt"/>
                        </a:rPr>
                        <m:t> </m:t>
                      </m:r>
                      <m:r>
                        <a:rPr lang="en-US">
                          <a:latin typeface="+mj-lt"/>
                        </a:rPr>
                        <m:t>=</m:t>
                      </m:r>
                      <m:r>
                        <a:rPr lang="en-US">
                          <a:latin typeface="+mj-lt"/>
                        </a:rPr>
                        <m:t>𝑈</m:t>
                      </m:r>
                      <m:r>
                        <a:rPr lang="en-US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>
                          <a:latin typeface="+mj-lt"/>
                        </a:rPr>
                        <m:t>Λ</m:t>
                      </m:r>
                      <m:r>
                        <a:rPr lang="en-US">
                          <a:latin typeface="+mj-lt"/>
                        </a:rPr>
                        <m:t> </m:t>
                      </m:r>
                      <m:sSup>
                        <m:sSupPr>
                          <m:ctrlPr>
                            <a:rPr lang="en-US">
                              <a:latin typeface="+mj-lt"/>
                            </a:rPr>
                          </m:ctrlPr>
                        </m:sSupPr>
                        <m:e>
                          <m:r>
                            <a:rPr lang="en-US">
                              <a:latin typeface="+mj-lt"/>
                            </a:rPr>
                            <m:t>𝑈</m:t>
                          </m:r>
                        </m:e>
                        <m:sup>
                          <m:r>
                            <a:rPr lang="en-US">
                              <a:latin typeface="+mj-lt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u="none" strike="noStrike" dirty="0">
                    <a:latin typeface="+mj-lt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latin typeface="+mj-lt"/>
                  </a:rPr>
                  <a:t> is the diagonal matrix (with eigenvalues)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4987" y="929405"/>
                <a:ext cx="10769104" cy="2313967"/>
              </a:xfrm>
              <a:prstGeom prst="rect">
                <a:avLst/>
              </a:prstGeom>
              <a:blipFill>
                <a:blip r:embed="rId3"/>
                <a:stretch>
                  <a:fillRect l="-509" t="-1316"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345" y="5836553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586" y="5881957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4336" y="6306560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59480" y="5369676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18105" y="6260841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13396" y="2821683"/>
                <a:ext cx="3565208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i="0" dirty="0">
                  <a:latin typeface="+mj-lt"/>
                </a:endParaRPr>
              </a:p>
              <a:p>
                <a:r>
                  <a:rPr lang="en-US" i="1" dirty="0"/>
                  <a:t>Note that if you divided each expression by temperature, you get the </a:t>
                </a:r>
                <a:r>
                  <a:rPr lang="en-US" i="1" dirty="0" err="1"/>
                  <a:t>Bolzman</a:t>
                </a:r>
                <a:r>
                  <a:rPr lang="en-US" i="1" dirty="0"/>
                  <a:t> method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13396" y="2821683"/>
                <a:ext cx="3565208" cy="1292662"/>
              </a:xfrm>
              <a:prstGeom prst="rect">
                <a:avLst/>
              </a:prstGeom>
              <a:blipFill>
                <a:blip r:embed="rId8"/>
                <a:stretch>
                  <a:fillRect l="-1541" r="-222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01B49-DB1E-4C43-BACF-D56B55BBFCC4}"/>
              </a:ext>
            </a:extLst>
          </p:cNvPr>
          <p:cNvSpPr txBox="1"/>
          <p:nvPr/>
        </p:nvSpPr>
        <p:spPr bwMode="gray">
          <a:xfrm>
            <a:off x="2606040" y="906779"/>
            <a:ext cx="166116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Ingredients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4838A-1035-46F4-999E-6EFCAE97724C}"/>
              </a:ext>
            </a:extLst>
          </p:cNvPr>
          <p:cNvSpPr txBox="1"/>
          <p:nvPr/>
        </p:nvSpPr>
        <p:spPr bwMode="gray">
          <a:xfrm>
            <a:off x="4747260" y="906779"/>
            <a:ext cx="107442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Dishes</a:t>
            </a:r>
            <a:endParaRPr lang="en-US" sz="1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B637CE-AD72-40D5-B1B7-3FB9117B3688}"/>
              </a:ext>
            </a:extLst>
          </p:cNvPr>
          <p:cNvSpPr/>
          <p:nvPr/>
        </p:nvSpPr>
        <p:spPr bwMode="gray">
          <a:xfrm>
            <a:off x="9067800" y="5676900"/>
            <a:ext cx="2646973" cy="809904"/>
          </a:xfrm>
          <a:prstGeom prst="ellipse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22" y="3429000"/>
            <a:ext cx="5121984" cy="30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1996</Words>
  <Application>Microsoft Office PowerPoint</Application>
  <PresentationFormat>Widescreen</PresentationFormat>
  <Paragraphs>261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21/22)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Sum Operation</vt:lpstr>
      <vt:lpstr>Average Operation</vt:lpstr>
      <vt:lpstr>Spectral Operation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148</cp:revision>
  <dcterms:created xsi:type="dcterms:W3CDTF">2020-12-01T00:00:06Z</dcterms:created>
  <dcterms:modified xsi:type="dcterms:W3CDTF">2022-11-09T12:08:58Z</dcterms:modified>
</cp:coreProperties>
</file>